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CC047-0AAB-458A-AE0D-EED267A5F136}"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314057597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CC047-0AAB-458A-AE0D-EED267A5F136}"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33945364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CC047-0AAB-458A-AE0D-EED267A5F136}"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257088581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CC047-0AAB-458A-AE0D-EED267A5F136}"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336341487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CC047-0AAB-458A-AE0D-EED267A5F136}"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2987697295"/>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CC047-0AAB-458A-AE0D-EED267A5F136}"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7908616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CC047-0AAB-458A-AE0D-EED267A5F136}" type="datetimeFigureOut">
              <a:rPr lang="en-US" smtClean="0"/>
              <a:t>7/19/2014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91906689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CC047-0AAB-458A-AE0D-EED267A5F136}" type="datetimeFigureOut">
              <a:rPr lang="en-US" smtClean="0"/>
              <a:t>7/19/2014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239633541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CC047-0AAB-458A-AE0D-EED267A5F136}" type="datetimeFigureOut">
              <a:rPr lang="en-US" smtClean="0"/>
              <a:t>7/19/2014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360195289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CC047-0AAB-458A-AE0D-EED267A5F136}"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126181613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CC047-0AAB-458A-AE0D-EED267A5F136}"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5AF7-BA5F-459C-99E4-100DAFBA0794}" type="slidenum">
              <a:rPr lang="en-US" smtClean="0"/>
              <a:t>‹#›</a:t>
            </a:fld>
            <a:endParaRPr lang="en-US"/>
          </a:p>
        </p:txBody>
      </p:sp>
    </p:spTree>
    <p:extLst>
      <p:ext uri="{BB962C8B-B14F-4D97-AF65-F5344CB8AC3E}">
        <p14:creationId xmlns:p14="http://schemas.microsoft.com/office/powerpoint/2010/main" val="293139876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CC047-0AAB-458A-AE0D-EED267A5F136}" type="datetimeFigureOut">
              <a:rPr lang="en-US" smtClean="0"/>
              <a:t>7/19/2014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A5AF7-BA5F-459C-99E4-100DAFBA0794}" type="slidenum">
              <a:rPr lang="en-US" smtClean="0"/>
              <a:t>‹#›</a:t>
            </a:fld>
            <a:endParaRPr lang="en-US"/>
          </a:p>
        </p:txBody>
      </p:sp>
    </p:spTree>
    <p:extLst>
      <p:ext uri="{BB962C8B-B14F-4D97-AF65-F5344CB8AC3E}">
        <p14:creationId xmlns:p14="http://schemas.microsoft.com/office/powerpoint/2010/main" val="2111900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 Usage 3</a:t>
            </a:r>
            <a:endParaRPr lang="en-US" dirty="0"/>
          </a:p>
        </p:txBody>
      </p:sp>
      <p:sp>
        <p:nvSpPr>
          <p:cNvPr id="3" name="Subtitle 2"/>
          <p:cNvSpPr>
            <a:spLocks noGrp="1"/>
          </p:cNvSpPr>
          <p:nvPr>
            <p:ph type="subTitle" idx="1"/>
          </p:nvPr>
        </p:nvSpPr>
        <p:spPr/>
        <p:txBody>
          <a:bodyPr/>
          <a:lstStyle/>
          <a:p>
            <a:r>
              <a:rPr lang="en-US" dirty="0" smtClean="0"/>
              <a:t>Modal Verbs</a:t>
            </a:r>
            <a:endParaRPr lang="en-US" dirty="0"/>
          </a:p>
        </p:txBody>
      </p:sp>
    </p:spTree>
    <p:extLst>
      <p:ext uri="{BB962C8B-B14F-4D97-AF65-F5344CB8AC3E}">
        <p14:creationId xmlns:p14="http://schemas.microsoft.com/office/powerpoint/2010/main" val="199678665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76200"/>
            <a:ext cx="8763000" cy="6705600"/>
          </a:xfrm>
        </p:spPr>
        <p:txBody>
          <a:bodyPr>
            <a:normAutofit fontScale="62500" lnSpcReduction="20000"/>
          </a:bodyPr>
          <a:lstStyle/>
          <a:p>
            <a:pPr marL="0" indent="0">
              <a:buNone/>
            </a:pPr>
            <a:r>
              <a:rPr lang="en-US" dirty="0" smtClean="0"/>
              <a:t>Modal verbs are easy to use (if you’re a native speaker of English) but not so easy to understand.  They are AUXILIARY verbs used to express necessity, uncertainty, ability, or permission:</a:t>
            </a:r>
          </a:p>
          <a:p>
            <a:pPr marL="0" indent="0">
              <a:buNone/>
            </a:pPr>
            <a:endParaRPr lang="en-US" dirty="0"/>
          </a:p>
          <a:p>
            <a:pPr marL="0" indent="0" algn="ctr">
              <a:buNone/>
            </a:pPr>
            <a:r>
              <a:rPr lang="en-US" dirty="0" smtClean="0"/>
              <a:t>You </a:t>
            </a:r>
            <a:r>
              <a:rPr lang="en-US" dirty="0" smtClean="0">
                <a:solidFill>
                  <a:srgbClr val="FF0000"/>
                </a:solidFill>
              </a:rPr>
              <a:t>must</a:t>
            </a:r>
            <a:r>
              <a:rPr lang="en-US" dirty="0" smtClean="0"/>
              <a:t> do your homework now. (necessity)</a:t>
            </a:r>
          </a:p>
          <a:p>
            <a:pPr marL="0" indent="0" algn="ctr">
              <a:buNone/>
            </a:pPr>
            <a:r>
              <a:rPr lang="en-US" dirty="0" smtClean="0"/>
              <a:t>He </a:t>
            </a:r>
            <a:r>
              <a:rPr lang="en-US" dirty="0" smtClean="0">
                <a:solidFill>
                  <a:srgbClr val="FF0000"/>
                </a:solidFill>
              </a:rPr>
              <a:t>may</a:t>
            </a:r>
            <a:r>
              <a:rPr lang="en-US" dirty="0" smtClean="0"/>
              <a:t> need some help. (uncertainty)</a:t>
            </a:r>
          </a:p>
          <a:p>
            <a:pPr marL="0" indent="0" algn="ctr">
              <a:buNone/>
            </a:pPr>
            <a:r>
              <a:rPr lang="en-US" dirty="0" smtClean="0"/>
              <a:t>They </a:t>
            </a:r>
            <a:r>
              <a:rPr lang="en-US" dirty="0" smtClean="0">
                <a:solidFill>
                  <a:srgbClr val="FF0000"/>
                </a:solidFill>
              </a:rPr>
              <a:t>can</a:t>
            </a:r>
            <a:r>
              <a:rPr lang="en-US" dirty="0" smtClean="0"/>
              <a:t> read really well. (ability)</a:t>
            </a:r>
          </a:p>
          <a:p>
            <a:pPr marL="0" indent="0" algn="ctr">
              <a:buNone/>
            </a:pPr>
            <a:r>
              <a:rPr lang="en-US" dirty="0" smtClean="0"/>
              <a:t>You </a:t>
            </a:r>
            <a:r>
              <a:rPr lang="en-US" dirty="0" smtClean="0">
                <a:solidFill>
                  <a:srgbClr val="FF0000"/>
                </a:solidFill>
              </a:rPr>
              <a:t>may</a:t>
            </a:r>
            <a:r>
              <a:rPr lang="en-US" dirty="0" smtClean="0"/>
              <a:t> leave now. (permission)</a:t>
            </a:r>
          </a:p>
          <a:p>
            <a:pPr marL="0" indent="0">
              <a:buNone/>
            </a:pPr>
            <a:endParaRPr lang="en-US" dirty="0"/>
          </a:p>
          <a:p>
            <a:pPr marL="0" indent="0">
              <a:buNone/>
            </a:pPr>
            <a:r>
              <a:rPr lang="en-US" dirty="0" smtClean="0"/>
              <a:t>There are 8 commonly used modal verbs: </a:t>
            </a:r>
          </a:p>
          <a:p>
            <a:pPr marL="0" indent="0">
              <a:buNone/>
            </a:pPr>
            <a:endParaRPr lang="en-US" dirty="0"/>
          </a:p>
          <a:p>
            <a:pPr marL="0" indent="0">
              <a:buNone/>
            </a:pPr>
            <a:r>
              <a:rPr lang="en-US" dirty="0" smtClean="0"/>
              <a:t>			can		must</a:t>
            </a:r>
          </a:p>
          <a:p>
            <a:pPr marL="0" indent="0">
              <a:buNone/>
            </a:pPr>
            <a:r>
              <a:rPr lang="en-US" dirty="0" smtClean="0"/>
              <a:t>			could		ought</a:t>
            </a:r>
          </a:p>
          <a:p>
            <a:pPr marL="0" indent="0">
              <a:buNone/>
            </a:pPr>
            <a:r>
              <a:rPr lang="en-US" dirty="0" smtClean="0"/>
              <a:t>			may		should</a:t>
            </a:r>
          </a:p>
          <a:p>
            <a:pPr marL="0" indent="0">
              <a:buNone/>
            </a:pPr>
            <a:r>
              <a:rPr lang="en-US" dirty="0" smtClean="0"/>
              <a:t>			might		would</a:t>
            </a:r>
          </a:p>
          <a:p>
            <a:pPr marL="0" indent="0">
              <a:buNone/>
            </a:pPr>
            <a:endParaRPr lang="en-US" dirty="0"/>
          </a:p>
          <a:p>
            <a:pPr marL="0" indent="0">
              <a:buNone/>
            </a:pPr>
            <a:r>
              <a:rPr lang="en-US" dirty="0" smtClean="0"/>
              <a:t>“Will” &amp; “shall” are also sometimes considered modals, but they are used exclusively to form the future &amp; future perfect tenses.</a:t>
            </a:r>
          </a:p>
          <a:p>
            <a:pPr marL="0" indent="0">
              <a:buNone/>
            </a:pPr>
            <a:endParaRPr lang="en-US" dirty="0"/>
          </a:p>
          <a:p>
            <a:pPr marL="0" indent="0">
              <a:buNone/>
            </a:pPr>
            <a:r>
              <a:rPr lang="en-US" sz="2900" dirty="0" smtClean="0"/>
              <a:t>**”Shall” is rarely used but was at one time used with the 1st person to form the future, while “will” was used with 2</a:t>
            </a:r>
            <a:r>
              <a:rPr lang="en-US" sz="2900" baseline="30000" dirty="0" smtClean="0"/>
              <a:t>nd</a:t>
            </a:r>
            <a:r>
              <a:rPr lang="en-US" sz="2900" dirty="0" smtClean="0"/>
              <a:t> &amp; 3</a:t>
            </a:r>
            <a:r>
              <a:rPr lang="en-US" sz="2900" baseline="30000" dirty="0" smtClean="0"/>
              <a:t>rd</a:t>
            </a:r>
            <a:r>
              <a:rPr lang="en-US" sz="2900" dirty="0" smtClean="0"/>
              <a:t> persons.</a:t>
            </a:r>
          </a:p>
        </p:txBody>
      </p:sp>
    </p:spTree>
    <p:extLst>
      <p:ext uri="{BB962C8B-B14F-4D97-AF65-F5344CB8AC3E}">
        <p14:creationId xmlns:p14="http://schemas.microsoft.com/office/powerpoint/2010/main" val="411354489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86800" cy="6248400"/>
          </a:xfrm>
        </p:spPr>
        <p:txBody>
          <a:bodyPr>
            <a:normAutofit fontScale="77500" lnSpcReduction="20000"/>
          </a:bodyPr>
          <a:lstStyle/>
          <a:p>
            <a:pPr marL="0" indent="0">
              <a:buNone/>
            </a:pPr>
            <a:r>
              <a:rPr lang="en-US" sz="2400" dirty="0" smtClean="0"/>
              <a:t>You already know, although perhaps unconsciously, that modal verbs are different from other verbs.  For one thing, they don’t get an -s on the end of 3</a:t>
            </a:r>
            <a:r>
              <a:rPr lang="en-US" sz="2400" baseline="30000" dirty="0" smtClean="0"/>
              <a:t>rd</a:t>
            </a:r>
            <a:r>
              <a:rPr lang="en-US" sz="2400" dirty="0" smtClean="0"/>
              <a:t> person singular verbs:</a:t>
            </a:r>
          </a:p>
          <a:p>
            <a:pPr marL="0" indent="0">
              <a:buNone/>
            </a:pPr>
            <a:endParaRPr lang="en-US" dirty="0"/>
          </a:p>
          <a:p>
            <a:pPr marL="0" indent="0">
              <a:buNone/>
            </a:pPr>
            <a:r>
              <a:rPr lang="en-US" sz="2400" dirty="0" smtClean="0"/>
              <a:t>he laugh</a:t>
            </a:r>
            <a:r>
              <a:rPr lang="en-US" sz="2400" dirty="0" smtClean="0">
                <a:solidFill>
                  <a:srgbClr val="FF0000"/>
                </a:solidFill>
              </a:rPr>
              <a:t>s</a:t>
            </a:r>
            <a:r>
              <a:rPr lang="en-US" sz="2400" dirty="0" smtClean="0"/>
              <a:t>	he can laugh	he must laugh		he should laugh</a:t>
            </a:r>
          </a:p>
          <a:p>
            <a:pPr marL="0" indent="0">
              <a:buNone/>
            </a:pPr>
            <a:endParaRPr lang="en-US" sz="2400" dirty="0"/>
          </a:p>
          <a:p>
            <a:pPr marL="0" indent="0">
              <a:buNone/>
            </a:pPr>
            <a:r>
              <a:rPr lang="en-US" sz="2400" dirty="0" smtClean="0"/>
              <a:t>Another difference is that using modals in the past is somewhat complicated.  Technically,</a:t>
            </a:r>
          </a:p>
          <a:p>
            <a:pPr marL="0" indent="0">
              <a:buNone/>
            </a:pPr>
            <a:endParaRPr lang="en-US" sz="2400" dirty="0"/>
          </a:p>
          <a:p>
            <a:pPr marL="0" indent="0">
              <a:buNone/>
            </a:pPr>
            <a:r>
              <a:rPr lang="en-US" sz="2400" dirty="0" smtClean="0"/>
              <a:t>could		is the past tense of 		can</a:t>
            </a:r>
          </a:p>
          <a:p>
            <a:pPr marL="0" indent="0">
              <a:buNone/>
            </a:pPr>
            <a:r>
              <a:rPr lang="en-US" sz="2400" dirty="0" smtClean="0"/>
              <a:t>would		is the past tense of 		will</a:t>
            </a:r>
          </a:p>
          <a:p>
            <a:pPr marL="0" indent="0">
              <a:buNone/>
            </a:pPr>
            <a:r>
              <a:rPr lang="en-US" sz="2400" dirty="0" smtClean="0"/>
              <a:t>should		is the past tense of 		shall</a:t>
            </a:r>
          </a:p>
          <a:p>
            <a:pPr marL="0" indent="0">
              <a:buNone/>
            </a:pPr>
            <a:r>
              <a:rPr lang="en-US" sz="2400" dirty="0" smtClean="0"/>
              <a:t>might		is the past tense of 		may</a:t>
            </a:r>
          </a:p>
          <a:p>
            <a:pPr marL="0" indent="0">
              <a:buNone/>
            </a:pPr>
            <a:endParaRPr lang="en-US" sz="2400" dirty="0"/>
          </a:p>
          <a:p>
            <a:pPr marL="0" indent="0">
              <a:buNone/>
            </a:pPr>
            <a:r>
              <a:rPr lang="en-US" sz="2400" dirty="0" smtClean="0"/>
              <a:t>However, modal usage is much more complicated than that.  It’s correct to say both</a:t>
            </a:r>
          </a:p>
          <a:p>
            <a:pPr marL="0" indent="0">
              <a:buNone/>
            </a:pPr>
            <a:endParaRPr lang="en-US" sz="2400" dirty="0"/>
          </a:p>
          <a:p>
            <a:pPr marL="0" indent="0">
              <a:buNone/>
            </a:pPr>
            <a:r>
              <a:rPr lang="en-US" sz="2400" dirty="0" smtClean="0"/>
              <a:t>I may go. – I might go.</a:t>
            </a:r>
          </a:p>
          <a:p>
            <a:pPr marL="0" indent="0">
              <a:buNone/>
            </a:pPr>
            <a:endParaRPr lang="en-US" sz="2400" dirty="0"/>
          </a:p>
          <a:p>
            <a:pPr marL="0" indent="0">
              <a:buNone/>
            </a:pPr>
            <a:r>
              <a:rPr lang="en-US" sz="2400" dirty="0" smtClean="0"/>
              <a:t>And neither one is in the past.  In fact, if you really think about it, it sounds as if both are in the future.  Because they have to do with MOOD (that’s where the adjective “modal” comes from), tense is really tricky.</a:t>
            </a:r>
            <a:endParaRPr lang="en-US" sz="2400" dirty="0"/>
          </a:p>
        </p:txBody>
      </p:sp>
    </p:spTree>
    <p:extLst>
      <p:ext uri="{BB962C8B-B14F-4D97-AF65-F5344CB8AC3E}">
        <p14:creationId xmlns:p14="http://schemas.microsoft.com/office/powerpoint/2010/main" val="166183802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553200"/>
          </a:xfrm>
        </p:spPr>
        <p:txBody>
          <a:bodyPr>
            <a:normAutofit fontScale="47500" lnSpcReduction="20000"/>
          </a:bodyPr>
          <a:lstStyle/>
          <a:p>
            <a:pPr marL="0" indent="0">
              <a:buNone/>
            </a:pPr>
            <a:r>
              <a:rPr lang="en-US" dirty="0" smtClean="0"/>
              <a:t>The same is of “can” &amp; “could”:</a:t>
            </a:r>
          </a:p>
          <a:p>
            <a:pPr marL="0" indent="0">
              <a:buNone/>
            </a:pPr>
            <a:endParaRPr lang="en-US" sz="2800" dirty="0" smtClean="0"/>
          </a:p>
          <a:p>
            <a:pPr marL="0" indent="0">
              <a:buNone/>
            </a:pPr>
            <a:r>
              <a:rPr lang="en-US" dirty="0" smtClean="0"/>
              <a:t>I can leave now. – I could leave now.</a:t>
            </a:r>
          </a:p>
          <a:p>
            <a:pPr marL="0" indent="0">
              <a:buNone/>
            </a:pPr>
            <a:endParaRPr lang="en-US" sz="2800" dirty="0"/>
          </a:p>
          <a:p>
            <a:pPr marL="0" indent="0">
              <a:buNone/>
            </a:pPr>
            <a:r>
              <a:rPr lang="en-US" dirty="0" smtClean="0"/>
              <a:t>The two have different meanings, but the difference doesn’t have anything to do with time.  When you use the sentence with “can,” the implication is that you have the ability to leave now &amp; are going to do so.  With “could,” you still have the ability, but the implication is that you’re not going to do so:</a:t>
            </a:r>
          </a:p>
          <a:p>
            <a:pPr marL="0" indent="0">
              <a:buNone/>
            </a:pPr>
            <a:endParaRPr lang="en-US" sz="2800" dirty="0"/>
          </a:p>
          <a:p>
            <a:pPr marL="0" indent="0" algn="ctr">
              <a:buNone/>
            </a:pPr>
            <a:r>
              <a:rPr lang="en-US" dirty="0" smtClean="0"/>
              <a:t>I could leave now, but… (I don’t want to go with you; I have too much homework; </a:t>
            </a:r>
          </a:p>
          <a:p>
            <a:pPr marL="0" indent="0" algn="ctr">
              <a:buNone/>
            </a:pPr>
            <a:r>
              <a:rPr lang="en-US" dirty="0" smtClean="0"/>
              <a:t>I would rather wash my hair.)</a:t>
            </a:r>
          </a:p>
          <a:p>
            <a:pPr marL="0" indent="0">
              <a:buNone/>
            </a:pPr>
            <a:endParaRPr lang="en-US" sz="3000" dirty="0"/>
          </a:p>
          <a:p>
            <a:pPr marL="0" indent="0">
              <a:buNone/>
            </a:pPr>
            <a:r>
              <a:rPr lang="en-US" dirty="0" smtClean="0"/>
              <a:t>So do we ever need modals in the past?  And if so, how do we put them in the past if the past of “can,” “may,” etc., happen at the same time as “can,” “may,” etc.?</a:t>
            </a:r>
          </a:p>
          <a:p>
            <a:pPr marL="0" indent="0">
              <a:buNone/>
            </a:pPr>
            <a:endParaRPr lang="en-US" sz="3000" dirty="0"/>
          </a:p>
          <a:p>
            <a:pPr marL="0" indent="0">
              <a:buNone/>
            </a:pPr>
            <a:r>
              <a:rPr lang="en-US" dirty="0" smtClean="0"/>
              <a:t>Think about it: if you say right now, “I could leave if I wanted,” what would you have said yesterday?</a:t>
            </a:r>
          </a:p>
          <a:p>
            <a:pPr marL="0" indent="0">
              <a:buNone/>
            </a:pPr>
            <a:endParaRPr lang="en-US" dirty="0"/>
          </a:p>
          <a:p>
            <a:pPr marL="0" indent="0" algn="ctr">
              <a:buNone/>
            </a:pPr>
            <a:r>
              <a:rPr lang="en-US" dirty="0" smtClean="0"/>
              <a:t>I could have left if I had wanted.</a:t>
            </a:r>
          </a:p>
          <a:p>
            <a:pPr marL="0" indent="0">
              <a:buNone/>
            </a:pPr>
            <a:endParaRPr lang="en-US" dirty="0"/>
          </a:p>
          <a:p>
            <a:pPr marL="0" indent="0">
              <a:buNone/>
            </a:pPr>
            <a:r>
              <a:rPr lang="en-US" dirty="0" smtClean="0"/>
              <a:t>Technically, that’s present perfect.  Well, it’s the present perfect of “leave,” not the present perfect of “can” or “could.”  You can’t put modals in the perfect tenses:</a:t>
            </a:r>
          </a:p>
          <a:p>
            <a:pPr marL="0" indent="0">
              <a:buNone/>
            </a:pPr>
            <a:endParaRPr lang="en-US" dirty="0"/>
          </a:p>
          <a:p>
            <a:pPr marL="0" indent="0" algn="ctr">
              <a:buNone/>
            </a:pPr>
            <a:r>
              <a:rPr lang="en-US" dirty="0" smtClean="0"/>
              <a:t>“I have can eat”?????  “I had might eat”?????</a:t>
            </a:r>
          </a:p>
          <a:p>
            <a:pPr marL="0" indent="0">
              <a:buNone/>
            </a:pPr>
            <a:endParaRPr lang="en-US" dirty="0"/>
          </a:p>
          <a:p>
            <a:pPr marL="0" indent="0">
              <a:buNone/>
            </a:pPr>
            <a:r>
              <a:rPr lang="en-US" dirty="0" smtClean="0"/>
              <a:t>The only way you can change the time (tense) of a modal verb is to change the tense of the main verb, as in “I could have left.”  Even then, the present perfect is the only tense that will work:</a:t>
            </a:r>
          </a:p>
          <a:p>
            <a:pPr marL="0" indent="0">
              <a:buNone/>
            </a:pPr>
            <a:endParaRPr lang="en-US" dirty="0"/>
          </a:p>
          <a:p>
            <a:pPr marL="0" indent="0">
              <a:buNone/>
            </a:pPr>
            <a:r>
              <a:rPr lang="en-US" dirty="0" smtClean="0"/>
              <a:t>				I could have left</a:t>
            </a:r>
          </a:p>
          <a:p>
            <a:pPr marL="0" indent="0">
              <a:buNone/>
            </a:pPr>
            <a:r>
              <a:rPr lang="en-US" dirty="0" smtClean="0"/>
              <a:t>				I could had left????</a:t>
            </a:r>
          </a:p>
          <a:p>
            <a:pPr marL="0" indent="0">
              <a:buNone/>
            </a:pPr>
            <a:r>
              <a:rPr lang="en-US" dirty="0" smtClean="0"/>
              <a:t>				I could will have left????</a:t>
            </a:r>
          </a:p>
          <a:p>
            <a:pPr marL="0" indent="0">
              <a:buNone/>
            </a:pPr>
            <a:r>
              <a:rPr lang="en-US" dirty="0" smtClean="0"/>
              <a:t>				I could will leave????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946328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 calcmode="lin" valueType="num">
                                      <p:cBhvr additive="base">
                                        <p:cTn id="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anim calcmode="lin" valueType="num">
                                      <p:cBhvr additive="base">
                                        <p:cTn id="1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7" end="17"/>
                                            </p:txEl>
                                          </p:spTgt>
                                        </p:tgtEl>
                                        <p:attrNameLst>
                                          <p:attrName>style.visibility</p:attrName>
                                        </p:attrNameLst>
                                      </p:cBhvr>
                                      <p:to>
                                        <p:strVal val="visible"/>
                                      </p:to>
                                    </p:set>
                                    <p:anim calcmode="lin" valueType="num">
                                      <p:cBhvr additive="base">
                                        <p:cTn id="1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9" end="19"/>
                                            </p:txEl>
                                          </p:spTgt>
                                        </p:tgtEl>
                                        <p:attrNameLst>
                                          <p:attrName>style.visibility</p:attrName>
                                        </p:attrNameLst>
                                      </p:cBhvr>
                                      <p:to>
                                        <p:strVal val="visible"/>
                                      </p:to>
                                    </p:set>
                                    <p:anim calcmode="lin" valueType="num">
                                      <p:cBhvr additive="base">
                                        <p:cTn id="2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9" end="19"/>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21" end="21"/>
                                            </p:txEl>
                                          </p:spTgt>
                                        </p:tgtEl>
                                        <p:attrNameLst>
                                          <p:attrName>style.visibility</p:attrName>
                                        </p:attrNameLst>
                                      </p:cBhvr>
                                      <p:to>
                                        <p:strVal val="visible"/>
                                      </p:to>
                                    </p:set>
                                    <p:anim calcmode="lin" valueType="num">
                                      <p:cBhvr additive="base">
                                        <p:cTn id="25"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1" end="2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2" end="22"/>
                                            </p:txEl>
                                          </p:spTgt>
                                        </p:tgtEl>
                                        <p:attrNameLst>
                                          <p:attrName>style.visibility</p:attrName>
                                        </p:attrNameLst>
                                      </p:cBhvr>
                                      <p:to>
                                        <p:strVal val="visible"/>
                                      </p:to>
                                    </p:set>
                                    <p:anim calcmode="lin" valueType="num">
                                      <p:cBhvr additive="base">
                                        <p:cTn id="29"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2" end="2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23" end="23"/>
                                            </p:txEl>
                                          </p:spTgt>
                                        </p:tgtEl>
                                        <p:attrNameLst>
                                          <p:attrName>style.visibility</p:attrName>
                                        </p:attrNameLst>
                                      </p:cBhvr>
                                      <p:to>
                                        <p:strVal val="visible"/>
                                      </p:to>
                                    </p:set>
                                    <p:anim calcmode="lin" valueType="num">
                                      <p:cBhvr additive="base">
                                        <p:cTn id="33"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3" end="2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24" end="24"/>
                                            </p:txEl>
                                          </p:spTgt>
                                        </p:tgtEl>
                                        <p:attrNameLst>
                                          <p:attrName>style.visibility</p:attrName>
                                        </p:attrNameLst>
                                      </p:cBhvr>
                                      <p:to>
                                        <p:strVal val="visible"/>
                                      </p:to>
                                    </p:set>
                                    <p:anim calcmode="lin" valueType="num">
                                      <p:cBhvr additive="base">
                                        <p:cTn id="37" dur="500" fill="hold"/>
                                        <p:tgtEl>
                                          <p:spTgt spid="3">
                                            <p:txEl>
                                              <p:pRg st="24" end="2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324600"/>
          </a:xfrm>
        </p:spPr>
        <p:txBody>
          <a:bodyPr>
            <a:normAutofit fontScale="85000" lnSpcReduction="10000"/>
          </a:bodyPr>
          <a:lstStyle/>
          <a:p>
            <a:pPr marL="0" indent="0">
              <a:buNone/>
            </a:pPr>
            <a:r>
              <a:rPr lang="en-US" dirty="0" smtClean="0"/>
              <a:t>In short, modal verbs have a lot more to do with subtlety of meaning than they do with time.  What’s the difference between these two sentences:</a:t>
            </a:r>
          </a:p>
          <a:p>
            <a:pPr marL="0" indent="0">
              <a:buNone/>
            </a:pPr>
            <a:endParaRPr lang="en-US" dirty="0"/>
          </a:p>
          <a:p>
            <a:pPr marL="0" indent="0" algn="ctr">
              <a:buNone/>
            </a:pPr>
            <a:r>
              <a:rPr lang="en-US" dirty="0" smtClean="0"/>
              <a:t>Can I have another glass of Coke?</a:t>
            </a:r>
          </a:p>
          <a:p>
            <a:pPr marL="0" indent="0" algn="ctr">
              <a:buNone/>
            </a:pPr>
            <a:r>
              <a:rPr lang="en-US" dirty="0" smtClean="0"/>
              <a:t>Could I have another glass of Coke?</a:t>
            </a:r>
          </a:p>
          <a:p>
            <a:pPr marL="0" indent="0">
              <a:buNone/>
            </a:pPr>
            <a:endParaRPr lang="en-US" dirty="0"/>
          </a:p>
          <a:p>
            <a:pPr marL="0" indent="0">
              <a:buNone/>
            </a:pPr>
            <a:r>
              <a:rPr lang="en-US" dirty="0" smtClean="0"/>
              <a:t>They mean the exact same thing.  Ideally, you realize that the difference is that the second one is more polite than the first.  Technically, it should be “May I have another glass of Coke?”  “May” is about permission; “can” is about ability.  That is, you CAN have another glass of Coke, but you MAY not, because your mother won’t allow it.  But informally, everyone uses “can” (as well as “could”) to talk about permission, not just ability.</a:t>
            </a:r>
            <a:endParaRPr lang="en-US" dirty="0"/>
          </a:p>
        </p:txBody>
      </p:sp>
    </p:spTree>
    <p:extLst>
      <p:ext uri="{BB962C8B-B14F-4D97-AF65-F5344CB8AC3E}">
        <p14:creationId xmlns:p14="http://schemas.microsoft.com/office/powerpoint/2010/main" val="202307867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609600"/>
            <a:ext cx="8686800" cy="5867400"/>
          </a:xfrm>
        </p:spPr>
        <p:txBody>
          <a:bodyPr>
            <a:normAutofit/>
          </a:bodyPr>
          <a:lstStyle/>
          <a:p>
            <a:pPr marL="0" indent="0">
              <a:buNone/>
            </a:pPr>
            <a:r>
              <a:rPr lang="en-US" dirty="0" smtClean="0"/>
              <a:t>What about “should”?  We use “should” to make a strong recommendation:</a:t>
            </a:r>
          </a:p>
          <a:p>
            <a:pPr marL="0" indent="0">
              <a:buNone/>
            </a:pPr>
            <a:endParaRPr lang="en-US" dirty="0"/>
          </a:p>
          <a:p>
            <a:pPr marL="0" indent="0" algn="ctr">
              <a:buNone/>
            </a:pPr>
            <a:r>
              <a:rPr lang="en-US" dirty="0" smtClean="0"/>
              <a:t>You should leave now if you want to arrive on time.</a:t>
            </a:r>
          </a:p>
          <a:p>
            <a:pPr marL="0" indent="0">
              <a:buNone/>
            </a:pPr>
            <a:endParaRPr lang="en-US" dirty="0"/>
          </a:p>
          <a:p>
            <a:pPr marL="0" indent="0">
              <a:buNone/>
            </a:pPr>
            <a:r>
              <a:rPr lang="en-US" dirty="0" smtClean="0"/>
              <a:t>And just like with “can”/”could,” if you want to use “should” in the past, you have to use the present perfect of the main verb:</a:t>
            </a:r>
          </a:p>
          <a:p>
            <a:pPr marL="0" indent="0">
              <a:buNone/>
            </a:pPr>
            <a:endParaRPr lang="en-US" dirty="0"/>
          </a:p>
          <a:p>
            <a:pPr marL="0" indent="0" algn="ctr">
              <a:buNone/>
            </a:pPr>
            <a:r>
              <a:rPr lang="en-US" dirty="0" smtClean="0"/>
              <a:t>You should have left yesterday.</a:t>
            </a:r>
            <a:endParaRPr lang="en-US" dirty="0"/>
          </a:p>
        </p:txBody>
      </p:sp>
    </p:spTree>
    <p:extLst>
      <p:ext uri="{BB962C8B-B14F-4D97-AF65-F5344CB8AC3E}">
        <p14:creationId xmlns:p14="http://schemas.microsoft.com/office/powerpoint/2010/main" val="251522763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91200"/>
          </a:xfrm>
        </p:spPr>
        <p:txBody>
          <a:bodyPr>
            <a:normAutofit fontScale="92500" lnSpcReduction="10000"/>
          </a:bodyPr>
          <a:lstStyle/>
          <a:p>
            <a:pPr marL="0" indent="0">
              <a:buNone/>
            </a:pPr>
            <a:r>
              <a:rPr lang="en-US" dirty="0" smtClean="0"/>
              <a:t>Don’t lose any sleep over modal verbs.  You just need to be aware of them &amp; of the fact that their usage involves meaning more than tense.  As a native speaker of English, you automatically use modals correctly most of the time.  But if you ever want to become an ESL (English as a Second Language) instructor, you’ll have to study them a little more in depth, because they are somewhat difficult for non-native speakers of English.  For you, there aren’t even any practice exercises, &amp; if you look for any on the internet, you’ll find fill-in-the-blank exercises that will be no challenge for you at all.</a:t>
            </a:r>
            <a:endParaRPr lang="en-US" dirty="0"/>
          </a:p>
        </p:txBody>
      </p:sp>
    </p:spTree>
    <p:extLst>
      <p:ext uri="{BB962C8B-B14F-4D97-AF65-F5344CB8AC3E}">
        <p14:creationId xmlns:p14="http://schemas.microsoft.com/office/powerpoint/2010/main" val="217229337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753</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Verb Usage 3</vt:lpstr>
      <vt:lpstr>PowerPoint Presentation</vt:lpstr>
      <vt:lpstr>PowerPoint Presentation</vt:lpstr>
      <vt:lpstr>PowerPoint Presentation</vt:lpstr>
      <vt:lpstr>PowerPoint Presentation</vt:lpstr>
      <vt:lpstr>PowerPoint Presentation</vt:lpstr>
      <vt:lpstr>PowerPoint Presentation</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Usage 3</dc:title>
  <dc:creator>Karen Guffey</dc:creator>
  <cp:lastModifiedBy>Karen Guffey</cp:lastModifiedBy>
  <cp:revision>13</cp:revision>
  <dcterms:created xsi:type="dcterms:W3CDTF">2014-07-19T21:54:33Z</dcterms:created>
  <dcterms:modified xsi:type="dcterms:W3CDTF">2014-07-19T23:30:35Z</dcterms:modified>
</cp:coreProperties>
</file>